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9" r:id="rId4"/>
    <p:sldId id="269" r:id="rId5"/>
    <p:sldId id="262" r:id="rId6"/>
    <p:sldId id="275" r:id="rId7"/>
    <p:sldId id="276" r:id="rId8"/>
    <p:sldId id="277" r:id="rId9"/>
    <p:sldId id="278" r:id="rId10"/>
    <p:sldId id="279" r:id="rId11"/>
    <p:sldId id="274" r:id="rId12"/>
    <p:sldId id="271" r:id="rId13"/>
    <p:sldId id="263" r:id="rId14"/>
    <p:sldId id="270" r:id="rId15"/>
    <p:sldId id="268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0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A56EF-1530-DD4B-8CAD-C96335562E42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F4CC7-1115-9948-AC93-41EB5CC32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4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B7021-3D04-489A-A311-0FB34522555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EACE8-1E3A-46A4-93AB-7C785A5C9BB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balanced chemical equation gives the identity of the reactants and products and the accurate number of molecules or moles of each that are consumed or produced.</a:t>
            </a:r>
          </a:p>
          <a:p>
            <a:pPr eaLnBrk="1" hangingPunct="1"/>
            <a:endParaRPr lang="en-US" sz="500" smtClean="0"/>
          </a:p>
          <a:p>
            <a:pPr eaLnBrk="1" hangingPunct="1"/>
            <a:r>
              <a:rPr lang="en-US" b="1" i="1" smtClean="0"/>
              <a:t>Stoichiometry</a:t>
            </a:r>
            <a:r>
              <a:rPr lang="en-US" i="1" smtClean="0"/>
              <a:t> </a:t>
            </a:r>
            <a:r>
              <a:rPr lang="en-US" smtClean="0"/>
              <a:t>is a collective term for the quantitative relationships between the masses, numbers of moles, and numbers of particles (atoms, molecules, and ions) of the reactants and products in a balanced reaction.</a:t>
            </a:r>
          </a:p>
          <a:p>
            <a:pPr eaLnBrk="1" hangingPunct="1"/>
            <a:endParaRPr lang="en-US" sz="500" smtClean="0"/>
          </a:p>
          <a:p>
            <a:pPr eaLnBrk="1" hangingPunct="1"/>
            <a:r>
              <a:rPr lang="en-US" b="1" smtClean="0"/>
              <a:t>A stoichiometric</a:t>
            </a:r>
            <a:r>
              <a:rPr lang="en-US" smtClean="0"/>
              <a:t> </a:t>
            </a:r>
            <a:r>
              <a:rPr lang="en-US" b="1" smtClean="0"/>
              <a:t>quantity</a:t>
            </a:r>
            <a:r>
              <a:rPr lang="en-US" smtClean="0"/>
              <a:t> is the amount of product or reactant specified by the coefficients in a balanced chemical equation.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AD038C-2D94-466D-B44F-4D2D199929E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2DFA10-6999-41C2-BC01-43C418268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8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AD038C-2D94-466D-B44F-4D2D199929E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C3311-56C2-45EA-8776-841F2D1B0E1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9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98DC1-8F0D-41F6-8AD9-B347E43F431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055-1CEC-5B49-8B4D-1E0E47B0DB8B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9647-2B8C-2B48-9FD4-5A0870FD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055-1CEC-5B49-8B4D-1E0E47B0DB8B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9647-2B8C-2B48-9FD4-5A0870FD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8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055-1CEC-5B49-8B4D-1E0E47B0DB8B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9647-2B8C-2B48-9FD4-5A0870FD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2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055-1CEC-5B49-8B4D-1E0E47B0DB8B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9647-2B8C-2B48-9FD4-5A0870FD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055-1CEC-5B49-8B4D-1E0E47B0DB8B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9647-2B8C-2B48-9FD4-5A0870FD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7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055-1CEC-5B49-8B4D-1E0E47B0DB8B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9647-2B8C-2B48-9FD4-5A0870FD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2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055-1CEC-5B49-8B4D-1E0E47B0DB8B}" type="datetimeFigureOut">
              <a:rPr lang="en-US" smtClean="0"/>
              <a:t>4/6/16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9647-2B8C-2B48-9FD4-5A0870FD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8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055-1CEC-5B49-8B4D-1E0E47B0DB8B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9647-2B8C-2B48-9FD4-5A0870FD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2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055-1CEC-5B49-8B4D-1E0E47B0DB8B}" type="datetimeFigureOut">
              <a:rPr lang="en-US" smtClean="0"/>
              <a:t>4/6/16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9647-2B8C-2B48-9FD4-5A0870FD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0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055-1CEC-5B49-8B4D-1E0E47B0DB8B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9647-2B8C-2B48-9FD4-5A0870FD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1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055-1CEC-5B49-8B4D-1E0E47B0DB8B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9647-2B8C-2B48-9FD4-5A0870FD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5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98055-1CEC-5B49-8B4D-1E0E47B0DB8B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9647-2B8C-2B48-9FD4-5A0870FD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4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395" y="2130425"/>
            <a:ext cx="7772400" cy="1470025"/>
          </a:xfrm>
        </p:spPr>
        <p:txBody>
          <a:bodyPr/>
          <a:lstStyle/>
          <a:p>
            <a:r>
              <a:rPr lang="en-US" dirty="0" smtClean="0"/>
              <a:t>Stoichiometry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2725" y="3886199"/>
            <a:ext cx="7086600" cy="2603691"/>
          </a:xfrm>
        </p:spPr>
        <p:txBody>
          <a:bodyPr>
            <a:normAutofit/>
          </a:bodyPr>
          <a:lstStyle/>
          <a:p>
            <a:r>
              <a:rPr lang="en-US" dirty="0" smtClean="0"/>
              <a:t>Mass to mass conversions</a:t>
            </a:r>
          </a:p>
        </p:txBody>
      </p:sp>
    </p:spTree>
    <p:extLst>
      <p:ext uri="{BB962C8B-B14F-4D97-AF65-F5344CB8AC3E}">
        <p14:creationId xmlns:p14="http://schemas.microsoft.com/office/powerpoint/2010/main" val="376298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WS 2 – Part 2 – </a:t>
            </a:r>
            <a:br>
              <a:rPr lang="en-US" dirty="0"/>
            </a:br>
            <a:r>
              <a:rPr lang="en-US" dirty="0" err="1"/>
              <a:t>Stoich</a:t>
            </a:r>
            <a:r>
              <a:rPr lang="en-US" dirty="0"/>
              <a:t> (g </a:t>
            </a:r>
            <a:r>
              <a:rPr lang="en-US" dirty="0">
                <a:sym typeface="Wingdings"/>
              </a:rPr>
              <a:t> </a:t>
            </a:r>
            <a:r>
              <a:rPr lang="en-US" dirty="0" err="1">
                <a:sym typeface="Wingdings"/>
              </a:rPr>
              <a:t>mol</a:t>
            </a:r>
            <a:r>
              <a:rPr lang="en-US" dirty="0">
                <a:sym typeface="Wingdings"/>
              </a:rPr>
              <a:t>) &amp; (</a:t>
            </a:r>
            <a:r>
              <a:rPr lang="en-US" dirty="0" err="1">
                <a:sym typeface="Wingdings"/>
              </a:rPr>
              <a:t>mol</a:t>
            </a:r>
            <a:r>
              <a:rPr lang="en-US" dirty="0">
                <a:sym typeface="Wingdings"/>
              </a:rPr>
              <a:t>  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 following: N</a:t>
            </a:r>
            <a:r>
              <a:rPr lang="en-US" baseline="-25000" dirty="0"/>
              <a:t>2</a:t>
            </a:r>
            <a:r>
              <a:rPr lang="en-US" dirty="0"/>
              <a:t> + 3H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2NH</a:t>
            </a:r>
            <a:r>
              <a:rPr lang="en-US" baseline="-25000" dirty="0">
                <a:sym typeface="Wingdings"/>
              </a:rPr>
              <a:t>3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b. How many grams of ammonia are formed from 10.0 moles of H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Stoichiometry </a:t>
            </a:r>
            <a:r>
              <a:rPr lang="en-US" dirty="0" smtClean="0"/>
              <a:t>Steps (g </a:t>
            </a:r>
            <a:r>
              <a:rPr lang="en-US" dirty="0" smtClean="0">
                <a:sym typeface="Wingdings"/>
              </a:rPr>
              <a:t> g)</a:t>
            </a:r>
            <a:endParaRPr lang="en-US" dirty="0" smtClean="0"/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363" y="1269999"/>
            <a:ext cx="7653914" cy="435773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3717925" algn="l"/>
              </a:tabLst>
            </a:pPr>
            <a:r>
              <a:rPr lang="en-US" sz="3000" dirty="0" smtClean="0"/>
              <a:t>1. Write a balanced equation.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717925" algn="l"/>
              </a:tabLst>
            </a:pPr>
            <a:r>
              <a:rPr lang="en-US" sz="3000" dirty="0" smtClean="0"/>
              <a:t>2. Identify known &amp; unknown.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717925" algn="l"/>
              </a:tabLst>
            </a:pPr>
            <a:r>
              <a:rPr lang="en-US" sz="3000" dirty="0"/>
              <a:t>	</a:t>
            </a:r>
            <a:r>
              <a:rPr lang="en-US" sz="3000" dirty="0" smtClean="0"/>
              <a:t>*What are you solving for??</a:t>
            </a:r>
          </a:p>
          <a:p>
            <a:pPr>
              <a:lnSpc>
                <a:spcPct val="90000"/>
              </a:lnSpc>
              <a:buNone/>
              <a:tabLst>
                <a:tab pos="3717925" algn="l"/>
              </a:tabLst>
            </a:pPr>
            <a:r>
              <a:rPr lang="en-US" sz="3000" dirty="0" smtClean="0"/>
              <a:t>3. </a:t>
            </a:r>
            <a:r>
              <a:rPr lang="en-US" sz="2800" dirty="0" smtClean="0"/>
              <a:t>Convert </a:t>
            </a:r>
            <a:r>
              <a:rPr lang="en-US" sz="2800" dirty="0" smtClean="0"/>
              <a:t>known value </a:t>
            </a:r>
            <a:r>
              <a:rPr lang="en-US" sz="2800" dirty="0" smtClean="0"/>
              <a:t>to moles (by using MW)</a:t>
            </a:r>
          </a:p>
          <a:p>
            <a:pPr>
              <a:lnSpc>
                <a:spcPct val="90000"/>
              </a:lnSpc>
              <a:buNone/>
              <a:tabLst>
                <a:tab pos="3717925" algn="l"/>
              </a:tabLst>
            </a:pPr>
            <a:r>
              <a:rPr lang="en-US" sz="2800" dirty="0" smtClean="0"/>
              <a:t>4. Use the mole ratio given (by the coefficients) to find moles of unknown.</a:t>
            </a:r>
          </a:p>
          <a:p>
            <a:pPr>
              <a:lnSpc>
                <a:spcPct val="90000"/>
              </a:lnSpc>
              <a:buNone/>
              <a:tabLst>
                <a:tab pos="3717925" algn="l"/>
              </a:tabLst>
            </a:pPr>
            <a:r>
              <a:rPr lang="en-US" sz="2800" dirty="0" smtClean="0">
                <a:sym typeface="Symbol" pitchFamily="18" charset="2"/>
              </a:rPr>
              <a:t>5. Convert moles of unknown into desired mass (by using MW).</a:t>
            </a: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830379" y="5108172"/>
            <a:ext cx="8072898" cy="117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3400" dirty="0" smtClean="0">
                <a:solidFill>
                  <a:srgbClr val="FF0000"/>
                </a:solidFill>
              </a:rPr>
              <a:t>HINT: LAW OF CONSERVATION OF MASS STILL APPLIES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2698750" y="6554788"/>
            <a:ext cx="3730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Courtesy Christy Johannesson www.nisd.net/communicationsarts/pages/chem</a:t>
            </a:r>
          </a:p>
          <a:p>
            <a:endParaRPr lang="en-US" sz="800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6705600" y="381000"/>
          <a:ext cx="20447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4" imgW="1746360" imgH="1757160" progId="MS_ClipArt_Gallery.5">
                  <p:embed/>
                </p:oleObj>
              </mc:Choice>
              <mc:Fallback>
                <p:oleObj name="Clip" r:id="rId4" imgW="1746360" imgH="175716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81000"/>
                        <a:ext cx="204470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011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 bldLvl="2" autoUpdateAnimBg="0"/>
      <p:bldP spid="32666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972788"/>
            <a:ext cx="8229600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AutoNum type="arabicPeriod"/>
              <a:tabLst>
                <a:tab pos="3717925" algn="l"/>
              </a:tabLst>
            </a:pPr>
            <a:r>
              <a:rPr lang="en-US" sz="2400" dirty="0" smtClean="0"/>
              <a:t>Write a balanced equation.</a:t>
            </a:r>
          </a:p>
          <a:p>
            <a:pPr>
              <a:lnSpc>
                <a:spcPct val="90000"/>
              </a:lnSpc>
              <a:tabLst>
                <a:tab pos="3717925" algn="l"/>
              </a:tabLst>
            </a:pPr>
            <a:r>
              <a:rPr lang="en-US" sz="2400" dirty="0" smtClean="0"/>
              <a:t>2. Identify known &amp; unknown.</a:t>
            </a:r>
          </a:p>
          <a:p>
            <a:pPr>
              <a:lnSpc>
                <a:spcPct val="90000"/>
              </a:lnSpc>
              <a:buNone/>
              <a:tabLst>
                <a:tab pos="3717925" algn="l"/>
              </a:tabLst>
            </a:pPr>
            <a:r>
              <a:rPr lang="en-US" sz="2400" dirty="0" smtClean="0"/>
              <a:t>3. Convert known to moles (by using MW).</a:t>
            </a:r>
          </a:p>
          <a:p>
            <a:pPr>
              <a:lnSpc>
                <a:spcPct val="90000"/>
              </a:lnSpc>
              <a:buNone/>
              <a:tabLst>
                <a:tab pos="3717925" algn="l"/>
              </a:tabLst>
            </a:pPr>
            <a:r>
              <a:rPr lang="en-US" sz="2400" dirty="0" smtClean="0"/>
              <a:t>4. </a:t>
            </a:r>
            <a:r>
              <a:rPr lang="en-US" sz="2400" dirty="0"/>
              <a:t>U</a:t>
            </a:r>
            <a:r>
              <a:rPr lang="en-US" sz="2400" dirty="0" smtClean="0"/>
              <a:t>se the mole ratio given (by the coefficients) to find moles of unknown.</a:t>
            </a:r>
          </a:p>
          <a:p>
            <a:pPr>
              <a:lnSpc>
                <a:spcPct val="90000"/>
              </a:lnSpc>
              <a:buNone/>
              <a:tabLst>
                <a:tab pos="3717925" algn="l"/>
              </a:tabLst>
            </a:pPr>
            <a:r>
              <a:rPr lang="en-US" sz="2400" dirty="0">
                <a:sym typeface="Symbol" pitchFamily="18" charset="2"/>
              </a:rPr>
              <a:t>5</a:t>
            </a:r>
            <a:r>
              <a:rPr lang="en-US" sz="2400" dirty="0" smtClean="0">
                <a:sym typeface="Symbol" pitchFamily="18" charset="2"/>
              </a:rPr>
              <a:t>. Convert moles of unknown into desired mass (by using MW).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63156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24 g of Carbon reacts; how many grams of Carbon Dioxide results?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886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Stoichiometry Problems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025" y="1470025"/>
            <a:ext cx="7970838" cy="1825625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How many </a:t>
            </a:r>
            <a:r>
              <a:rPr lang="en-US" sz="2800" dirty="0" smtClean="0"/>
              <a:t>grams</a:t>
            </a:r>
            <a:r>
              <a:rPr lang="en-US" sz="2800" dirty="0" smtClean="0"/>
              <a:t> </a:t>
            </a:r>
            <a:r>
              <a:rPr lang="en-US" sz="2800" dirty="0" smtClean="0"/>
              <a:t>of KClO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must decompose in order to produce 9 moles of oxygen gas? </a:t>
            </a: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1079500" y="4895850"/>
            <a:ext cx="20796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200"/>
              <a:t>9 mol O</a:t>
            </a:r>
            <a:r>
              <a:rPr lang="en-US" sz="3200" baseline="-25000"/>
              <a:t>2</a:t>
            </a:r>
            <a:endParaRPr lang="en-US" sz="3200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 flipV="1">
            <a:off x="1150938" y="5526088"/>
            <a:ext cx="4891087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3167063" y="4589463"/>
            <a:ext cx="0" cy="1817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2807" name="Rectangle 7"/>
          <p:cNvSpPr>
            <a:spLocks noChangeArrowheads="1"/>
          </p:cNvSpPr>
          <p:nvPr/>
        </p:nvSpPr>
        <p:spPr bwMode="auto">
          <a:xfrm>
            <a:off x="3230563" y="4913313"/>
            <a:ext cx="291306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200"/>
              <a:t>2 mol KClO</a:t>
            </a:r>
            <a:r>
              <a:rPr lang="en-US" sz="3200" baseline="-25000"/>
              <a:t>3</a:t>
            </a:r>
            <a:endParaRPr lang="en-US" sz="3200"/>
          </a:p>
          <a:p>
            <a:pPr marL="342900" indent="-342900">
              <a:spcBef>
                <a:spcPct val="30000"/>
              </a:spcBef>
            </a:pPr>
            <a:r>
              <a:rPr lang="en-US" sz="3200"/>
              <a:t>3 mol O</a:t>
            </a:r>
            <a:r>
              <a:rPr lang="en-US" sz="3200" baseline="-25000"/>
              <a:t>2</a:t>
            </a:r>
            <a:endParaRPr lang="en-US" sz="3200"/>
          </a:p>
        </p:txBody>
      </p:sp>
      <p:sp>
        <p:nvSpPr>
          <p:cNvPr id="332808" name="Rectangle 8"/>
          <p:cNvSpPr>
            <a:spLocks noChangeArrowheads="1"/>
          </p:cNvSpPr>
          <p:nvPr/>
        </p:nvSpPr>
        <p:spPr bwMode="auto">
          <a:xfrm>
            <a:off x="6080125" y="5218113"/>
            <a:ext cx="3063875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200" dirty="0"/>
              <a:t>= 6 </a:t>
            </a:r>
            <a:r>
              <a:rPr lang="en-US" sz="3200" dirty="0" err="1"/>
              <a:t>mol</a:t>
            </a:r>
            <a:r>
              <a:rPr lang="en-US" sz="3200" dirty="0"/>
              <a:t> </a:t>
            </a:r>
            <a:r>
              <a:rPr lang="en-US" sz="3200" dirty="0" smtClean="0"/>
              <a:t>KClO</a:t>
            </a:r>
            <a:r>
              <a:rPr lang="en-US" sz="3200" baseline="-25000" dirty="0" smtClean="0"/>
              <a:t>3 * 122.6g/</a:t>
            </a:r>
            <a:r>
              <a:rPr lang="en-US" sz="3200" baseline="-25000" dirty="0" err="1" smtClean="0"/>
              <a:t>mol</a:t>
            </a:r>
            <a:r>
              <a:rPr lang="en-US" sz="3200" baseline="-25000" dirty="0" smtClean="0"/>
              <a:t> = 756 g</a:t>
            </a:r>
            <a:endParaRPr lang="en-US" sz="3200" dirty="0"/>
          </a:p>
        </p:txBody>
      </p:sp>
      <p:sp>
        <p:nvSpPr>
          <p:cNvPr id="332809" name="Rectangle 9"/>
          <p:cNvSpPr>
            <a:spLocks noChangeArrowheads="1"/>
          </p:cNvSpPr>
          <p:nvPr/>
        </p:nvSpPr>
        <p:spPr bwMode="auto">
          <a:xfrm>
            <a:off x="822325" y="3062288"/>
            <a:ext cx="7467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10000"/>
              </a:lnSpc>
            </a:pPr>
            <a:r>
              <a:rPr lang="en-US" sz="3200" dirty="0"/>
              <a:t>2KClO</a:t>
            </a:r>
            <a:r>
              <a:rPr lang="en-US" sz="3200" baseline="-25000" dirty="0"/>
              <a:t>3</a:t>
            </a:r>
            <a:r>
              <a:rPr lang="en-US" sz="3200" dirty="0"/>
              <a:t>   </a:t>
            </a:r>
            <a:r>
              <a:rPr lang="en-US" sz="3200" dirty="0">
                <a:sym typeface="Symbol" pitchFamily="18" charset="2"/>
              </a:rPr>
              <a:t>   2KCl   +   3O</a:t>
            </a:r>
            <a:r>
              <a:rPr lang="en-US" sz="3200" baseline="-25000" dirty="0">
                <a:sym typeface="Symbol" pitchFamily="18" charset="2"/>
              </a:rPr>
              <a:t>2</a:t>
            </a:r>
            <a:r>
              <a:rPr lang="en-US" sz="3200" dirty="0"/>
              <a:t> </a:t>
            </a:r>
          </a:p>
        </p:txBody>
      </p:sp>
      <p:sp>
        <p:nvSpPr>
          <p:cNvPr id="332811" name="Line 11"/>
          <p:cNvSpPr>
            <a:spLocks noChangeShapeType="1"/>
          </p:cNvSpPr>
          <p:nvPr/>
        </p:nvSpPr>
        <p:spPr bwMode="auto">
          <a:xfrm flipH="1">
            <a:off x="1508125" y="5053013"/>
            <a:ext cx="1281113" cy="3476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2812" name="Line 12"/>
          <p:cNvSpPr>
            <a:spLocks noChangeShapeType="1"/>
          </p:cNvSpPr>
          <p:nvPr/>
        </p:nvSpPr>
        <p:spPr bwMode="auto">
          <a:xfrm flipH="1">
            <a:off x="3675063" y="5746750"/>
            <a:ext cx="1243012" cy="300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2813" name="Rectangle 13"/>
          <p:cNvSpPr>
            <a:spLocks noChangeArrowheads="1"/>
          </p:cNvSpPr>
          <p:nvPr/>
        </p:nvSpPr>
        <p:spPr bwMode="auto">
          <a:xfrm>
            <a:off x="2220913" y="3630613"/>
            <a:ext cx="13906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800">
                <a:solidFill>
                  <a:srgbClr val="3366FF"/>
                </a:solidFill>
              </a:rPr>
              <a:t>? mol</a:t>
            </a:r>
          </a:p>
        </p:txBody>
      </p:sp>
      <p:sp>
        <p:nvSpPr>
          <p:cNvPr id="332814" name="Rectangle 14"/>
          <p:cNvSpPr>
            <a:spLocks noChangeArrowheads="1"/>
          </p:cNvSpPr>
          <p:nvPr/>
        </p:nvSpPr>
        <p:spPr bwMode="auto">
          <a:xfrm>
            <a:off x="6197600" y="3630613"/>
            <a:ext cx="13906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800">
                <a:solidFill>
                  <a:srgbClr val="3366FF"/>
                </a:solidFill>
              </a:rPr>
              <a:t>9 mol</a:t>
            </a:r>
          </a:p>
        </p:txBody>
      </p:sp>
      <p:sp>
        <p:nvSpPr>
          <p:cNvPr id="76814" name="Rectangle 15"/>
          <p:cNvSpPr>
            <a:spLocks noChangeArrowheads="1"/>
          </p:cNvSpPr>
          <p:nvPr/>
        </p:nvSpPr>
        <p:spPr bwMode="auto">
          <a:xfrm>
            <a:off x="2698750" y="6554788"/>
            <a:ext cx="3730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Courtesy Christy Johannesson www.nisd.net/communicationsarts/pages/chem</a:t>
            </a: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9096814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4" grpId="0" autoUpdateAnimBg="0"/>
      <p:bldP spid="332807" grpId="0" autoUpdateAnimBg="0"/>
      <p:bldP spid="332808" grpId="0" autoUpdateAnimBg="0"/>
      <p:bldP spid="332809" grpId="0" autoUpdateAnimBg="0"/>
      <p:bldP spid="332811" grpId="0" animBg="1"/>
      <p:bldP spid="332812" grpId="0" animBg="1"/>
      <p:bldP spid="332813" grpId="0" autoUpdateAnimBg="0"/>
      <p:bldP spid="3328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222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If </a:t>
            </a:r>
            <a:r>
              <a:rPr lang="en-US" dirty="0"/>
              <a:t>120. g of propane, 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8</a:t>
            </a:r>
            <a:r>
              <a:rPr lang="en-US" dirty="0"/>
              <a:t>, is burned in excess oxygen, how many grams of water are formed? </a:t>
            </a:r>
          </a:p>
          <a:p>
            <a:pPr marL="0" indent="0" algn="ctr">
              <a:buNone/>
            </a:pPr>
            <a:r>
              <a:rPr lang="en-US" dirty="0" smtClean="0"/>
              <a:t>C3H8 + 5O2 </a:t>
            </a:r>
            <a:r>
              <a:rPr lang="en-US" dirty="0" smtClean="0">
                <a:sym typeface="Wingdings"/>
              </a:rPr>
              <a:t> 4H2O + 3CO2</a:t>
            </a:r>
            <a:endParaRPr lang="en-US" dirty="0"/>
          </a:p>
        </p:txBody>
      </p:sp>
      <p:pic>
        <p:nvPicPr>
          <p:cNvPr id="4" name="Picture 3" descr="Screen Shot 2016-01-18 at 12.48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00" y="2791351"/>
            <a:ext cx="85344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38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296863"/>
            <a:ext cx="7467600" cy="15081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smtClean="0"/>
              <a:t>How many grams of silver will be formed from 12.0 g copper? 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1066800" y="2665413"/>
            <a:ext cx="12382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3200"/>
              <a:t>12.0</a:t>
            </a:r>
          </a:p>
          <a:p>
            <a:pPr marL="342900" indent="-342900" algn="ctr"/>
            <a:r>
              <a:rPr lang="en-US" sz="3200"/>
              <a:t>g Cu</a:t>
            </a:r>
          </a:p>
        </p:txBody>
      </p:sp>
      <p:sp>
        <p:nvSpPr>
          <p:cNvPr id="336901" name="Line 5"/>
          <p:cNvSpPr>
            <a:spLocks noChangeShapeType="1"/>
          </p:cNvSpPr>
          <p:nvPr/>
        </p:nvSpPr>
        <p:spPr bwMode="auto">
          <a:xfrm flipV="1">
            <a:off x="1150938" y="3868738"/>
            <a:ext cx="5868987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6902" name="Line 6"/>
          <p:cNvSpPr>
            <a:spLocks noChangeShapeType="1"/>
          </p:cNvSpPr>
          <p:nvPr/>
        </p:nvSpPr>
        <p:spPr bwMode="auto">
          <a:xfrm flipH="1">
            <a:off x="2279650" y="2732088"/>
            <a:ext cx="1588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6903" name="Rectangle 7"/>
          <p:cNvSpPr>
            <a:spLocks noChangeArrowheads="1"/>
          </p:cNvSpPr>
          <p:nvPr/>
        </p:nvSpPr>
        <p:spPr bwMode="auto">
          <a:xfrm>
            <a:off x="2314575" y="2665413"/>
            <a:ext cx="144780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3200"/>
              <a:t>1 mol</a:t>
            </a:r>
          </a:p>
          <a:p>
            <a:pPr marL="342900" indent="-342900" algn="ctr"/>
            <a:r>
              <a:rPr lang="en-US" sz="3200"/>
              <a:t>Cu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3200"/>
              <a:t>63.55</a:t>
            </a:r>
          </a:p>
          <a:p>
            <a:pPr marL="342900" indent="-342900" algn="ctr"/>
            <a:r>
              <a:rPr lang="en-US" sz="3200"/>
              <a:t>g Cu</a:t>
            </a:r>
          </a:p>
        </p:txBody>
      </p:sp>
      <p:sp>
        <p:nvSpPr>
          <p:cNvPr id="336904" name="Rectangle 8"/>
          <p:cNvSpPr>
            <a:spLocks noChangeArrowheads="1"/>
          </p:cNvSpPr>
          <p:nvPr/>
        </p:nvSpPr>
        <p:spPr bwMode="auto">
          <a:xfrm>
            <a:off x="7056438" y="3573463"/>
            <a:ext cx="2087562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200"/>
              <a:t>= 40.7 g</a:t>
            </a:r>
          </a:p>
          <a:p>
            <a:pPr marL="342900" indent="-342900"/>
            <a:r>
              <a:rPr lang="en-US" sz="3200"/>
              <a:t>	   Ag</a:t>
            </a:r>
          </a:p>
        </p:txBody>
      </p:sp>
      <p:sp>
        <p:nvSpPr>
          <p:cNvPr id="336905" name="Rectangle 9"/>
          <p:cNvSpPr>
            <a:spLocks noChangeArrowheads="1"/>
          </p:cNvSpPr>
          <p:nvPr/>
        </p:nvSpPr>
        <p:spPr bwMode="auto">
          <a:xfrm>
            <a:off x="625475" y="1431925"/>
            <a:ext cx="78914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10000"/>
              </a:lnSpc>
            </a:pPr>
            <a:r>
              <a:rPr lang="en-US" sz="3200"/>
              <a:t>Cu   +   2 AgNO</a:t>
            </a:r>
            <a:r>
              <a:rPr lang="en-US" sz="3200" baseline="-25000"/>
              <a:t>3</a:t>
            </a:r>
            <a:r>
              <a:rPr lang="en-US" sz="3200"/>
              <a:t>   </a:t>
            </a:r>
            <a:r>
              <a:rPr lang="en-US" sz="3200">
                <a:sym typeface="Symbol" pitchFamily="18" charset="2"/>
              </a:rPr>
              <a:t>   2 Ag   +   Cu(NO</a:t>
            </a:r>
            <a:r>
              <a:rPr lang="en-US" sz="3200" baseline="-25000">
                <a:sym typeface="Symbol" pitchFamily="18" charset="2"/>
              </a:rPr>
              <a:t>3</a:t>
            </a:r>
            <a:r>
              <a:rPr lang="en-US" sz="3200">
                <a:sym typeface="Symbol" pitchFamily="18" charset="2"/>
              </a:rPr>
              <a:t>)</a:t>
            </a:r>
            <a:r>
              <a:rPr lang="en-US" sz="3200" baseline="-25000">
                <a:sym typeface="Symbol" pitchFamily="18" charset="2"/>
              </a:rPr>
              <a:t>2</a:t>
            </a:r>
            <a:r>
              <a:rPr lang="en-US" sz="3200"/>
              <a:t> </a:t>
            </a:r>
          </a:p>
        </p:txBody>
      </p:sp>
      <p:sp>
        <p:nvSpPr>
          <p:cNvPr id="336906" name="Line 10"/>
          <p:cNvSpPr>
            <a:spLocks noChangeShapeType="1"/>
          </p:cNvSpPr>
          <p:nvPr/>
        </p:nvSpPr>
        <p:spPr bwMode="auto">
          <a:xfrm flipH="1">
            <a:off x="3822700" y="2730500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6907" name="Rectangle 11"/>
          <p:cNvSpPr>
            <a:spLocks noChangeArrowheads="1"/>
          </p:cNvSpPr>
          <p:nvPr/>
        </p:nvSpPr>
        <p:spPr bwMode="auto">
          <a:xfrm>
            <a:off x="3883025" y="2665413"/>
            <a:ext cx="142240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3200"/>
              <a:t>2 mol</a:t>
            </a:r>
          </a:p>
          <a:p>
            <a:pPr marL="342900" indent="-342900" algn="ctr"/>
            <a:r>
              <a:rPr lang="en-US" sz="3200"/>
              <a:t>Ag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3200"/>
              <a:t>1 mol</a:t>
            </a:r>
          </a:p>
          <a:p>
            <a:pPr marL="342900" indent="-342900" algn="ctr"/>
            <a:r>
              <a:rPr lang="en-US" sz="3200"/>
              <a:t>Cu</a:t>
            </a:r>
          </a:p>
        </p:txBody>
      </p:sp>
      <p:sp>
        <p:nvSpPr>
          <p:cNvPr id="336911" name="Line 15"/>
          <p:cNvSpPr>
            <a:spLocks noChangeShapeType="1"/>
          </p:cNvSpPr>
          <p:nvPr/>
        </p:nvSpPr>
        <p:spPr bwMode="auto">
          <a:xfrm>
            <a:off x="5359400" y="2732088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6912" name="Rectangle 16"/>
          <p:cNvSpPr>
            <a:spLocks noChangeArrowheads="1"/>
          </p:cNvSpPr>
          <p:nvPr/>
        </p:nvSpPr>
        <p:spPr bwMode="auto">
          <a:xfrm>
            <a:off x="5397500" y="2665413"/>
            <a:ext cx="1692275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3200"/>
              <a:t>107.87</a:t>
            </a:r>
          </a:p>
          <a:p>
            <a:pPr marL="342900" indent="-342900" algn="ctr"/>
            <a:r>
              <a:rPr lang="en-US" sz="3200"/>
              <a:t>g Ag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3200"/>
              <a:t>1 mol</a:t>
            </a:r>
          </a:p>
          <a:p>
            <a:pPr marL="342900" indent="-342900" algn="ctr"/>
            <a:r>
              <a:rPr lang="en-US" sz="3200"/>
              <a:t>Ag</a:t>
            </a:r>
          </a:p>
        </p:txBody>
      </p:sp>
      <p:sp>
        <p:nvSpPr>
          <p:cNvPr id="336919" name="Rectangle 23"/>
          <p:cNvSpPr>
            <a:spLocks noChangeArrowheads="1"/>
          </p:cNvSpPr>
          <p:nvPr/>
        </p:nvSpPr>
        <p:spPr bwMode="auto">
          <a:xfrm>
            <a:off x="549275" y="2014538"/>
            <a:ext cx="18319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800">
                <a:solidFill>
                  <a:srgbClr val="3366FF"/>
                </a:solidFill>
              </a:rPr>
              <a:t>12.0 g</a:t>
            </a:r>
          </a:p>
        </p:txBody>
      </p:sp>
      <p:sp>
        <p:nvSpPr>
          <p:cNvPr id="336920" name="Rectangle 24"/>
          <p:cNvSpPr>
            <a:spLocks noChangeArrowheads="1"/>
          </p:cNvSpPr>
          <p:nvPr/>
        </p:nvSpPr>
        <p:spPr bwMode="auto">
          <a:xfrm>
            <a:off x="4918075" y="2014538"/>
            <a:ext cx="11588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800">
                <a:solidFill>
                  <a:srgbClr val="3366FF"/>
                </a:solidFill>
              </a:rPr>
              <a:t>? g</a:t>
            </a:r>
          </a:p>
        </p:txBody>
      </p:sp>
      <p:sp>
        <p:nvSpPr>
          <p:cNvPr id="81935" name="Rectangle 25"/>
          <p:cNvSpPr>
            <a:spLocks noChangeArrowheads="1"/>
          </p:cNvSpPr>
          <p:nvPr/>
        </p:nvSpPr>
        <p:spPr bwMode="auto">
          <a:xfrm>
            <a:off x="2698750" y="6554788"/>
            <a:ext cx="3730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Courtesy Christy Johannesson www.nisd.net/communicationsarts/pages/chem</a:t>
            </a:r>
          </a:p>
          <a:p>
            <a:endParaRPr lang="en-US" sz="800"/>
          </a:p>
        </p:txBody>
      </p:sp>
      <p:sp>
        <p:nvSpPr>
          <p:cNvPr id="336922" name="Line 26"/>
          <p:cNvSpPr>
            <a:spLocks noChangeShapeType="1"/>
          </p:cNvSpPr>
          <p:nvPr/>
        </p:nvSpPr>
        <p:spPr bwMode="auto">
          <a:xfrm flipV="1">
            <a:off x="1241425" y="3357563"/>
            <a:ext cx="854075" cy="2079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6923" name="Line 27"/>
          <p:cNvSpPr>
            <a:spLocks noChangeShapeType="1"/>
          </p:cNvSpPr>
          <p:nvPr/>
        </p:nvSpPr>
        <p:spPr bwMode="auto">
          <a:xfrm flipV="1">
            <a:off x="2601913" y="4579938"/>
            <a:ext cx="854075" cy="2079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6924" name="Line 28"/>
          <p:cNvSpPr>
            <a:spLocks noChangeShapeType="1"/>
          </p:cNvSpPr>
          <p:nvPr/>
        </p:nvSpPr>
        <p:spPr bwMode="auto">
          <a:xfrm flipH="1">
            <a:off x="2808288" y="2790825"/>
            <a:ext cx="701675" cy="812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6925" name="Line 29"/>
          <p:cNvSpPr>
            <a:spLocks noChangeShapeType="1"/>
          </p:cNvSpPr>
          <p:nvPr/>
        </p:nvSpPr>
        <p:spPr bwMode="auto">
          <a:xfrm flipH="1">
            <a:off x="4327525" y="4041775"/>
            <a:ext cx="701675" cy="812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6926" name="Line 30"/>
          <p:cNvSpPr>
            <a:spLocks noChangeShapeType="1"/>
          </p:cNvSpPr>
          <p:nvPr/>
        </p:nvSpPr>
        <p:spPr bwMode="auto">
          <a:xfrm flipH="1">
            <a:off x="4337050" y="2832100"/>
            <a:ext cx="701675" cy="812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6927" name="Line 31"/>
          <p:cNvSpPr>
            <a:spLocks noChangeShapeType="1"/>
          </p:cNvSpPr>
          <p:nvPr/>
        </p:nvSpPr>
        <p:spPr bwMode="auto">
          <a:xfrm flipH="1">
            <a:off x="5989638" y="4035425"/>
            <a:ext cx="701675" cy="812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749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3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3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3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3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3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3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3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3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3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3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3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3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369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5" dur="indefinite"/>
                                        <p:tgtEl>
                                          <p:spTgt spid="3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3369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8" dur="indefinite"/>
                                        <p:tgtEl>
                                          <p:spTgt spid="33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1" dur="indefinite"/>
                                        <p:tgtEl>
                                          <p:spTgt spid="3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4" dur="indefinite"/>
                                        <p:tgtEl>
                                          <p:spTgt spid="33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369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7" dur="indefinite"/>
                                        <p:tgtEl>
                                          <p:spTgt spid="33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3369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0" dur="indefinite"/>
                                        <p:tgtEl>
                                          <p:spTgt spid="33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369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3" dur="indefinite"/>
                                        <p:tgtEl>
                                          <p:spTgt spid="33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336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0" grpId="0" autoUpdateAnimBg="0"/>
      <p:bldP spid="336901" grpId="0" animBg="1"/>
      <p:bldP spid="336901" grpId="1" animBg="1"/>
      <p:bldP spid="336902" grpId="0" animBg="1"/>
      <p:bldP spid="336902" grpId="1" animBg="1"/>
      <p:bldP spid="336903" grpId="0" autoUpdateAnimBg="0"/>
      <p:bldP spid="336903" grpId="1"/>
      <p:bldP spid="336904" grpId="0" autoUpdateAnimBg="0"/>
      <p:bldP spid="336904" grpId="1"/>
      <p:bldP spid="336905" grpId="0" autoUpdateAnimBg="0"/>
      <p:bldP spid="336906" grpId="0" animBg="1"/>
      <p:bldP spid="336906" grpId="1" animBg="1"/>
      <p:bldP spid="336907" grpId="0" autoUpdateAnimBg="0"/>
      <p:bldP spid="336907" grpId="1"/>
      <p:bldP spid="336911" grpId="0" animBg="1"/>
      <p:bldP spid="336911" grpId="1" animBg="1"/>
      <p:bldP spid="336912" grpId="0" autoUpdateAnimBg="0"/>
      <p:bldP spid="336912" grpId="1"/>
      <p:bldP spid="336919" grpId="0" autoUpdateAnimBg="0"/>
      <p:bldP spid="336920" grpId="0" autoUpdateAnimBg="0"/>
      <p:bldP spid="336920" grpId="1"/>
      <p:bldP spid="336922" grpId="0" animBg="1"/>
      <p:bldP spid="336922" grpId="1" animBg="1"/>
      <p:bldP spid="336923" grpId="0" animBg="1"/>
      <p:bldP spid="336923" grpId="1" animBg="1"/>
      <p:bldP spid="336924" grpId="0" animBg="1"/>
      <p:bldP spid="336924" grpId="1" animBg="1"/>
      <p:bldP spid="336925" grpId="0" animBg="1"/>
      <p:bldP spid="336925" grpId="1" animBg="1"/>
      <p:bldP spid="336926" grpId="0" animBg="1"/>
      <p:bldP spid="336926" grpId="1" animBg="1"/>
      <p:bldP spid="336927" grpId="0" animBg="1"/>
      <p:bldP spid="33692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WS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86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Stoich</a:t>
            </a:r>
            <a:r>
              <a:rPr lang="en-US" dirty="0" smtClean="0"/>
              <a:t> with Molarity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techniques learned in the last chapter. </a:t>
            </a:r>
          </a:p>
          <a:p>
            <a:pPr lvl="1"/>
            <a:r>
              <a:rPr lang="en-US" dirty="0" smtClean="0"/>
              <a:t>Remember that M = moles/L</a:t>
            </a:r>
          </a:p>
          <a:p>
            <a:pPr lvl="1"/>
            <a:r>
              <a:rPr lang="en-US" dirty="0" smtClean="0"/>
              <a:t>Use a mole ratio to solve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Examples from WS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621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2Al + 6HCl </a:t>
            </a:r>
            <a:r>
              <a:rPr lang="en-US" dirty="0" smtClean="0">
                <a:sym typeface="Wingdings"/>
              </a:rPr>
              <a:t> 3H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+ 2AlCl</a:t>
            </a:r>
            <a:r>
              <a:rPr lang="en-US" baseline="-25000" dirty="0" smtClean="0">
                <a:sym typeface="Wingdings"/>
              </a:rPr>
              <a:t>3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molarity of </a:t>
            </a:r>
            <a:r>
              <a:rPr lang="en-US" dirty="0" err="1" smtClean="0"/>
              <a:t>HCl</a:t>
            </a:r>
            <a:r>
              <a:rPr lang="en-US" dirty="0" smtClean="0"/>
              <a:t> if 250 mL reacts with 2.50 g of Al?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675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How many moles of hydrogen are produced from 225 mL of a 4.0 M </a:t>
            </a:r>
            <a:r>
              <a:rPr lang="en-US" dirty="0" err="1" smtClean="0"/>
              <a:t>HCl</a:t>
            </a:r>
            <a:r>
              <a:rPr lang="en-US" dirty="0" smtClean="0"/>
              <a:t> solution?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2Al + 6HCl </a:t>
            </a:r>
            <a:r>
              <a:rPr lang="en-US" dirty="0" smtClean="0">
                <a:sym typeface="Wingdings"/>
              </a:rPr>
              <a:t> 3H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+ 2AlCl</a:t>
            </a:r>
            <a:r>
              <a:rPr lang="en-US" baseline="-25000" dirty="0" smtClean="0">
                <a:sym typeface="Wingdings"/>
              </a:rPr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68951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78" name="Rectangle 18"/>
          <p:cNvSpPr>
            <a:spLocks noChangeArrowheads="1"/>
          </p:cNvSpPr>
          <p:nvPr/>
        </p:nvSpPr>
        <p:spPr bwMode="auto">
          <a:xfrm>
            <a:off x="1344613" y="1376363"/>
            <a:ext cx="6918325" cy="2182812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tint val="22353"/>
                  <a:invGamma/>
                </a:srgbClr>
              </a:gs>
              <a:gs pos="50000">
                <a:srgbClr val="F8F8F8">
                  <a:alpha val="9000"/>
                </a:srgbClr>
              </a:gs>
              <a:gs pos="100000">
                <a:srgbClr val="F8F8F8">
                  <a:gamma/>
                  <a:tint val="22353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Proportional Relationships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4219575"/>
            <a:ext cx="7843838" cy="1133475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/>
              <a:t>I have 5 eggs.  How many cookies can I make?</a:t>
            </a:r>
          </a:p>
        </p:txBody>
      </p:sp>
      <p:sp>
        <p:nvSpPr>
          <p:cNvPr id="72711" name="Rectangle 4"/>
          <p:cNvSpPr>
            <a:spLocks noChangeArrowheads="1"/>
          </p:cNvSpPr>
          <p:nvPr/>
        </p:nvSpPr>
        <p:spPr bwMode="auto">
          <a:xfrm>
            <a:off x="4776788" y="1447800"/>
            <a:ext cx="4278312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400"/>
              <a:t>3/4 c. brown sugar</a:t>
            </a:r>
          </a:p>
          <a:p>
            <a:pPr marL="342900" indent="-342900"/>
            <a:r>
              <a:rPr lang="en-US" sz="2400"/>
              <a:t>1 tsp vanilla extract</a:t>
            </a:r>
          </a:p>
          <a:p>
            <a:pPr marL="342900" indent="-342900"/>
            <a:r>
              <a:rPr lang="en-US" sz="2400"/>
              <a:t>2 eggs</a:t>
            </a:r>
          </a:p>
          <a:p>
            <a:pPr marL="342900" indent="-342900"/>
            <a:r>
              <a:rPr lang="en-US" sz="2400"/>
              <a:t>2 c. chocolate chips</a:t>
            </a:r>
          </a:p>
          <a:p>
            <a:pPr marL="342900" indent="-342900"/>
            <a:r>
              <a:rPr lang="en-US" sz="2400"/>
              <a:t>Makes 5 dozen cookies.</a:t>
            </a:r>
          </a:p>
        </p:txBody>
      </p:sp>
      <p:sp>
        <p:nvSpPr>
          <p:cNvPr id="72712" name="Rectangle 5"/>
          <p:cNvSpPr>
            <a:spLocks noChangeArrowheads="1"/>
          </p:cNvSpPr>
          <p:nvPr/>
        </p:nvSpPr>
        <p:spPr bwMode="auto">
          <a:xfrm>
            <a:off x="1371600" y="1447800"/>
            <a:ext cx="3430588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400"/>
              <a:t>2 1/4 c. flour</a:t>
            </a:r>
          </a:p>
          <a:p>
            <a:pPr marL="342900" indent="-342900"/>
            <a:r>
              <a:rPr lang="en-US" sz="2400"/>
              <a:t>1 tsp. baking soda</a:t>
            </a:r>
          </a:p>
          <a:p>
            <a:pPr marL="342900" indent="-342900"/>
            <a:r>
              <a:rPr lang="en-US" sz="2400"/>
              <a:t>1 tsp. salt</a:t>
            </a:r>
          </a:p>
          <a:p>
            <a:pPr marL="342900" indent="-342900"/>
            <a:r>
              <a:rPr lang="en-US" sz="2400"/>
              <a:t>1 c. butter</a:t>
            </a:r>
          </a:p>
          <a:p>
            <a:pPr marL="342900" indent="-342900"/>
            <a:r>
              <a:rPr lang="en-US" sz="2400"/>
              <a:t>3/4 c. sugar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5375275" y="6554788"/>
            <a:ext cx="3730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Courtesy Christy Johannesson www.nisd.net/communicationsarts/pages/chem</a:t>
            </a: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14527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 How many grams of Al react with 555 mL of a 2.5 M </a:t>
            </a:r>
            <a:r>
              <a:rPr lang="en-US" dirty="0" err="1" smtClean="0"/>
              <a:t>HCl</a:t>
            </a:r>
            <a:r>
              <a:rPr lang="en-US" dirty="0" smtClean="0"/>
              <a:t> solution?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2Al + 6HCl </a:t>
            </a:r>
            <a:r>
              <a:rPr lang="en-US" dirty="0" smtClean="0">
                <a:sym typeface="Wingdings"/>
              </a:rPr>
              <a:t> 3H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+ 2AlCl</a:t>
            </a:r>
            <a:r>
              <a:rPr lang="en-US" baseline="-25000" dirty="0" smtClean="0">
                <a:sym typeface="Wingdings"/>
              </a:rPr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712787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Reagents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substance that limits the extent of the reaction</a:t>
            </a:r>
          </a:p>
          <a:p>
            <a:r>
              <a:rPr lang="en-US" dirty="0" smtClean="0"/>
              <a:t>Ex – If each shoe requires 2 shoe laces, and you were given 3 shoes and 11 shoe laces, which would you run out of?</a:t>
            </a:r>
          </a:p>
          <a:p>
            <a:endParaRPr lang="en-US" dirty="0"/>
          </a:p>
          <a:p>
            <a:r>
              <a:rPr lang="en-US" dirty="0" smtClean="0"/>
              <a:t>Read through WS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42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LR and Excess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given values to mole values.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mole ratios to calculate the number of moles of your product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**whichever element/compound produces fewer moles of the product is the limiting reagent</a:t>
            </a:r>
          </a:p>
          <a:p>
            <a:pPr marL="0" indent="0">
              <a:buNone/>
            </a:pPr>
            <a:r>
              <a:rPr lang="en-US" dirty="0" smtClean="0"/>
              <a:t>**the element/compound that produces more moles of the product is in excess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58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theoretical </a:t>
            </a:r>
            <a:r>
              <a:rPr lang="en-US" dirty="0" smtClean="0"/>
              <a:t>yield</a:t>
            </a:r>
            <a:endParaRPr lang="en-US" dirty="0"/>
          </a:p>
          <a:p>
            <a:pPr lvl="1"/>
            <a:r>
              <a:rPr lang="en-US" dirty="0"/>
              <a:t>The amount of product that could possibly be produced in a given reaction, calculated according to the starting amount of the limiting reagent.</a:t>
            </a:r>
          </a:p>
          <a:p>
            <a:endParaRPr lang="en-US" dirty="0"/>
          </a:p>
          <a:p>
            <a:r>
              <a:rPr lang="en-US" dirty="0"/>
              <a:t>actual </a:t>
            </a:r>
            <a:r>
              <a:rPr lang="en-US" dirty="0" smtClean="0"/>
              <a:t>yield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amount of product actually obtained in a chemical reaction.</a:t>
            </a:r>
          </a:p>
          <a:p>
            <a:endParaRPr lang="en-US" dirty="0"/>
          </a:p>
          <a:p>
            <a:r>
              <a:rPr lang="en-US" dirty="0"/>
              <a:t>percent </a:t>
            </a:r>
            <a:r>
              <a:rPr lang="en-US" dirty="0" smtClean="0"/>
              <a:t>yield</a:t>
            </a:r>
            <a:endParaRPr lang="en-US" dirty="0"/>
          </a:p>
          <a:p>
            <a:pPr lvl="1"/>
            <a:r>
              <a:rPr lang="en-US" dirty="0"/>
              <a:t>Refers to the efficiency of a chemical reaction; defined as the actual yield/theoretical yield x 100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92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WS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Proportional Relationships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Stoichiometry</a:t>
            </a:r>
            <a:endParaRPr lang="en-US" sz="28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The study of the relationships between the </a:t>
            </a:r>
            <a:r>
              <a:rPr lang="en-US" sz="2400" dirty="0"/>
              <a:t>reactants and products involved in a chemical </a:t>
            </a:r>
            <a:r>
              <a:rPr lang="en-US" sz="2400" dirty="0" smtClean="0"/>
              <a:t>reaction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based on the mole ratio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Mole Ratio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indicated by coefficients in a balanced equation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473200" y="4962525"/>
            <a:ext cx="6469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5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Mg + O</a:t>
            </a:r>
            <a:r>
              <a:rPr lang="en-US" sz="5400" b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5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5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 2 MgO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2698750" y="6554788"/>
            <a:ext cx="3730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Courtesy Christy Johannesson www.nisd.net/communicationsarts/pages/chem</a:t>
            </a: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49949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 autoUpdateAnimBg="0"/>
      <p:bldP spid="3246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-156785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Stoichiometry </a:t>
            </a:r>
            <a:r>
              <a:rPr lang="en-US" dirty="0" smtClean="0"/>
              <a:t>Steps (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mol</a:t>
            </a:r>
            <a:r>
              <a:rPr lang="en-US" dirty="0" smtClean="0">
                <a:sym typeface="Wingdings"/>
              </a:rPr>
              <a:t>)</a:t>
            </a:r>
            <a:endParaRPr lang="en-US" dirty="0" smtClean="0"/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363" y="1269999"/>
            <a:ext cx="7653914" cy="435773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3717925" algn="l"/>
              </a:tabLst>
            </a:pPr>
            <a:r>
              <a:rPr lang="en-US" sz="3000" dirty="0" smtClean="0"/>
              <a:t>1. Write a balanced equation.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717925" algn="l"/>
              </a:tabLst>
            </a:pPr>
            <a:r>
              <a:rPr lang="en-US" sz="3000" dirty="0" smtClean="0"/>
              <a:t>2. Identify known &amp; unknown.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717925" algn="l"/>
              </a:tabLst>
            </a:pPr>
            <a:r>
              <a:rPr lang="en-US" sz="3000" dirty="0"/>
              <a:t>	</a:t>
            </a:r>
            <a:r>
              <a:rPr lang="en-US" sz="3000" dirty="0" smtClean="0"/>
              <a:t>*What are you solving for??</a:t>
            </a:r>
          </a:p>
          <a:p>
            <a:pPr>
              <a:lnSpc>
                <a:spcPct val="90000"/>
              </a:lnSpc>
              <a:buNone/>
              <a:tabLst>
                <a:tab pos="3717925" algn="l"/>
              </a:tabLst>
            </a:pPr>
            <a:r>
              <a:rPr lang="en-US" sz="3000" dirty="0" smtClean="0"/>
              <a:t>3.</a:t>
            </a:r>
            <a:r>
              <a:rPr lang="en-US" sz="2800" dirty="0"/>
              <a:t> </a:t>
            </a:r>
            <a:r>
              <a:rPr lang="en-US" sz="2800" dirty="0" smtClean="0"/>
              <a:t>Use </a:t>
            </a:r>
            <a:r>
              <a:rPr lang="en-US" sz="2800" dirty="0" smtClean="0"/>
              <a:t>the mole ratio given (by the coefficients) to find moles of unknown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830379" y="5108172"/>
            <a:ext cx="8072898" cy="117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3400" dirty="0" smtClean="0">
                <a:solidFill>
                  <a:srgbClr val="FF0000"/>
                </a:solidFill>
              </a:rPr>
              <a:t>HINT: LAW OF CONSERVATION OF MASS STILL APPLIES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2698750" y="6554788"/>
            <a:ext cx="3730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Courtesy Christy Johannesson www.nisd.net/communicationsarts/pages/chem</a:t>
            </a:r>
          </a:p>
          <a:p>
            <a:endParaRPr lang="en-US" sz="800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098304"/>
              </p:ext>
            </p:extLst>
          </p:nvPr>
        </p:nvGraphicFramePr>
        <p:xfrm>
          <a:off x="6705600" y="722364"/>
          <a:ext cx="20447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lip" r:id="rId4" imgW="1746360" imgH="1757160" progId="MS_ClipArt_Gallery.5">
                  <p:embed/>
                </p:oleObj>
              </mc:Choice>
              <mc:Fallback>
                <p:oleObj name="Clip" r:id="rId4" imgW="1746360" imgH="175716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722364"/>
                        <a:ext cx="204470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07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 bldLvl="2" autoUpdateAnimBg="0"/>
      <p:bldP spid="32666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Conversions at </a:t>
            </a:r>
            <a:r>
              <a:rPr lang="en-US" sz="4000" dirty="0" smtClean="0"/>
              <a:t>STP</a:t>
            </a: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1676400" y="3563938"/>
            <a:ext cx="2012950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r>
              <a:rPr lang="en-US" sz="1800" b="1" dirty="0">
                <a:solidFill>
                  <a:schemeClr val="accent2"/>
                </a:solidFill>
              </a:rPr>
              <a:t>Molar Mass</a:t>
            </a:r>
          </a:p>
          <a:p>
            <a:pPr algn="ctr" eaLnBrk="0" hangingPunct="0"/>
            <a:r>
              <a:rPr lang="en-US" sz="1600" b="1" dirty="0">
                <a:solidFill>
                  <a:schemeClr val="accent2"/>
                </a:solidFill>
              </a:rPr>
              <a:t>(</a:t>
            </a:r>
            <a:r>
              <a:rPr lang="en-US" sz="1600" b="1" i="1" dirty="0">
                <a:solidFill>
                  <a:schemeClr val="accent2"/>
                </a:solidFill>
              </a:rPr>
              <a:t>g/</a:t>
            </a:r>
            <a:r>
              <a:rPr lang="en-US" sz="1600" b="1" i="1" dirty="0" err="1">
                <a:solidFill>
                  <a:schemeClr val="accent2"/>
                </a:solidFill>
              </a:rPr>
              <a:t>mol</a:t>
            </a:r>
            <a:r>
              <a:rPr lang="en-US" sz="1600" b="1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4495800" y="3563938"/>
            <a:ext cx="28289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r>
              <a:rPr lang="en-US" sz="1800" b="1" dirty="0" smtClean="0">
                <a:solidFill>
                  <a:srgbClr val="FF3300"/>
                </a:solidFill>
              </a:rPr>
              <a:t>6.022 </a:t>
            </a:r>
            <a:r>
              <a:rPr lang="en-US" sz="1800" b="1" dirty="0">
                <a:solidFill>
                  <a:srgbClr val="FF3300"/>
                </a:solidFill>
                <a:sym typeface="Symbol" pitchFamily="18" charset="2"/>
              </a:rPr>
              <a:t> 10</a:t>
            </a:r>
            <a:r>
              <a:rPr lang="en-US" sz="1800" b="1" baseline="30000" dirty="0">
                <a:solidFill>
                  <a:srgbClr val="FF3300"/>
                </a:solidFill>
                <a:sym typeface="Symbol" pitchFamily="18" charset="2"/>
              </a:rPr>
              <a:t>23</a:t>
            </a:r>
          </a:p>
          <a:p>
            <a:pPr algn="ctr" eaLnBrk="0" hangingPunct="0"/>
            <a:r>
              <a:rPr lang="en-US" sz="1600" b="1" i="1" dirty="0">
                <a:solidFill>
                  <a:srgbClr val="FF3300"/>
                </a:solidFill>
              </a:rPr>
              <a:t>particles/</a:t>
            </a:r>
            <a:r>
              <a:rPr lang="en-US" sz="1600" b="1" i="1" dirty="0" err="1">
                <a:solidFill>
                  <a:srgbClr val="FF3300"/>
                </a:solidFill>
              </a:rPr>
              <a:t>mol</a:t>
            </a:r>
            <a:endParaRPr lang="en-US" sz="1600" b="1" dirty="0">
              <a:solidFill>
                <a:srgbClr val="FF3300"/>
              </a:solidFill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06388" y="3351213"/>
            <a:ext cx="1522412" cy="1160462"/>
          </a:xfrm>
          <a:prstGeom prst="rect">
            <a:avLst/>
          </a:prstGeom>
          <a:solidFill>
            <a:srgbClr val="3366FF">
              <a:alpha val="30196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endParaRPr lang="en-US" sz="800"/>
          </a:p>
          <a:p>
            <a:pPr algn="ctr" eaLnBrk="0" hangingPunct="0"/>
            <a:r>
              <a:rPr lang="en-US" sz="2000"/>
              <a:t>MASS</a:t>
            </a:r>
          </a:p>
          <a:p>
            <a:pPr algn="ctr" eaLnBrk="0" hangingPunct="0"/>
            <a:r>
              <a:rPr lang="en-US" sz="2000"/>
              <a:t>IN</a:t>
            </a:r>
          </a:p>
          <a:p>
            <a:pPr algn="ctr" eaLnBrk="0" hangingPunct="0"/>
            <a:r>
              <a:rPr lang="en-US" sz="2000"/>
              <a:t>GRAMS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582988" y="3352800"/>
            <a:ext cx="1522412" cy="1160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endParaRPr lang="en-US" sz="2400" b="1" dirty="0"/>
          </a:p>
          <a:p>
            <a:pPr algn="ctr" eaLnBrk="0" hangingPunct="0"/>
            <a:r>
              <a:rPr lang="en-US" sz="2400" b="1" dirty="0" smtClean="0"/>
              <a:t>MOLES</a:t>
            </a:r>
          </a:p>
          <a:p>
            <a:pPr algn="ctr" eaLnBrk="0" hangingPunct="0"/>
            <a:r>
              <a:rPr lang="en-US" sz="1400" b="1" dirty="0" smtClean="0"/>
              <a:t>(use mole ratio)</a:t>
            </a:r>
            <a:endParaRPr lang="en-US" sz="1400" b="1" dirty="0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2043113" y="3427413"/>
            <a:ext cx="1385887" cy="15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lg"/>
          </a:ln>
        </p:spPr>
        <p:txBody>
          <a:bodyPr lIns="12700" tIns="12700" rIns="12700" bIns="12700"/>
          <a:lstStyle/>
          <a:p>
            <a:endParaRPr lang="en-US"/>
          </a:p>
        </p:txBody>
      </p:sp>
      <p:sp>
        <p:nvSpPr>
          <p:cNvPr id="75784" name="Rectangle 11"/>
          <p:cNvSpPr>
            <a:spLocks noChangeArrowheads="1"/>
          </p:cNvSpPr>
          <p:nvPr/>
        </p:nvSpPr>
        <p:spPr bwMode="auto">
          <a:xfrm>
            <a:off x="6781800" y="3351213"/>
            <a:ext cx="2105025" cy="1160462"/>
          </a:xfrm>
          <a:prstGeom prst="rect">
            <a:avLst/>
          </a:prstGeom>
          <a:solidFill>
            <a:srgbClr val="FF6600">
              <a:alpha val="30196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endParaRPr lang="en-US" sz="800"/>
          </a:p>
          <a:p>
            <a:pPr algn="ctr" eaLnBrk="0" hangingPunct="0"/>
            <a:r>
              <a:rPr lang="en-US" sz="2000"/>
              <a:t>NUMBER</a:t>
            </a:r>
          </a:p>
          <a:p>
            <a:pPr algn="ctr" eaLnBrk="0" hangingPunct="0"/>
            <a:r>
              <a:rPr lang="en-US" sz="2000"/>
              <a:t>OF</a:t>
            </a:r>
          </a:p>
          <a:p>
            <a:pPr algn="ctr" eaLnBrk="0" hangingPunct="0"/>
            <a:r>
              <a:rPr lang="en-US" sz="2000"/>
              <a:t>PARTICLES</a:t>
            </a:r>
          </a:p>
          <a:p>
            <a:pPr algn="ctr" eaLnBrk="0" hangingPunct="0"/>
            <a:endParaRPr lang="en-US" sz="2400" b="1"/>
          </a:p>
        </p:txBody>
      </p:sp>
      <p:sp>
        <p:nvSpPr>
          <p:cNvPr id="75785" name="Rectangle 12"/>
          <p:cNvSpPr>
            <a:spLocks noChangeArrowheads="1"/>
          </p:cNvSpPr>
          <p:nvPr/>
        </p:nvSpPr>
        <p:spPr bwMode="auto">
          <a:xfrm>
            <a:off x="3411538" y="5573713"/>
            <a:ext cx="1998662" cy="1157287"/>
          </a:xfrm>
          <a:prstGeom prst="rect">
            <a:avLst/>
          </a:prstGeom>
          <a:solidFill>
            <a:srgbClr val="008000">
              <a:alpha val="30196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endParaRPr lang="en-US" sz="800"/>
          </a:p>
          <a:p>
            <a:pPr algn="ctr" eaLnBrk="0" hangingPunct="0"/>
            <a:r>
              <a:rPr lang="en-US" sz="2000"/>
              <a:t>LITERS</a:t>
            </a:r>
          </a:p>
          <a:p>
            <a:pPr algn="ctr" eaLnBrk="0" hangingPunct="0"/>
            <a:r>
              <a:rPr lang="en-US" sz="2000"/>
              <a:t>OF</a:t>
            </a:r>
          </a:p>
          <a:p>
            <a:pPr algn="ctr" eaLnBrk="0" hangingPunct="0"/>
            <a:r>
              <a:rPr lang="en-US" sz="2000"/>
              <a:t>SOLUTION</a:t>
            </a:r>
          </a:p>
        </p:txBody>
      </p:sp>
      <p:sp>
        <p:nvSpPr>
          <p:cNvPr id="330765" name="Rectangle 13"/>
          <p:cNvSpPr>
            <a:spLocks noChangeArrowheads="1"/>
          </p:cNvSpPr>
          <p:nvPr/>
        </p:nvSpPr>
        <p:spPr bwMode="auto">
          <a:xfrm>
            <a:off x="5033963" y="2386013"/>
            <a:ext cx="307181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eaLnBrk="0" hangingPunct="0"/>
            <a:r>
              <a:rPr lang="en-US" sz="1800" b="1">
                <a:solidFill>
                  <a:srgbClr val="990099"/>
                </a:solidFill>
              </a:rPr>
              <a:t>Molar Volume</a:t>
            </a:r>
          </a:p>
          <a:p>
            <a:pPr eaLnBrk="0" hangingPunct="0"/>
            <a:r>
              <a:rPr lang="en-US" sz="2000" b="1" i="1">
                <a:solidFill>
                  <a:srgbClr val="990099"/>
                </a:solidFill>
              </a:rPr>
              <a:t>    </a:t>
            </a:r>
            <a:r>
              <a:rPr lang="en-US" sz="1600" b="1" i="1">
                <a:solidFill>
                  <a:srgbClr val="990099"/>
                </a:solidFill>
              </a:rPr>
              <a:t>(</a:t>
            </a:r>
            <a:r>
              <a:rPr lang="en-US" sz="1600" b="1">
                <a:solidFill>
                  <a:srgbClr val="990099"/>
                </a:solidFill>
              </a:rPr>
              <a:t>22.4</a:t>
            </a:r>
            <a:r>
              <a:rPr lang="en-US" sz="1600" b="1" i="1">
                <a:solidFill>
                  <a:srgbClr val="990099"/>
                </a:solidFill>
              </a:rPr>
              <a:t> L/mol)</a:t>
            </a:r>
            <a:endParaRPr lang="en-US" sz="1600" b="1">
              <a:solidFill>
                <a:srgbClr val="990099"/>
              </a:solidFill>
            </a:endParaRPr>
          </a:p>
        </p:txBody>
      </p:sp>
      <p:sp>
        <p:nvSpPr>
          <p:cNvPr id="75787" name="Rectangle 14"/>
          <p:cNvSpPr>
            <a:spLocks noChangeArrowheads="1"/>
          </p:cNvSpPr>
          <p:nvPr/>
        </p:nvSpPr>
        <p:spPr bwMode="auto">
          <a:xfrm>
            <a:off x="3273425" y="1143000"/>
            <a:ext cx="1998663" cy="1157288"/>
          </a:xfrm>
          <a:prstGeom prst="rect">
            <a:avLst/>
          </a:prstGeom>
          <a:solidFill>
            <a:srgbClr val="CC99FF">
              <a:alpha val="30196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endParaRPr lang="en-US" sz="800" dirty="0"/>
          </a:p>
          <a:p>
            <a:pPr algn="ctr" eaLnBrk="0" hangingPunct="0"/>
            <a:r>
              <a:rPr lang="en-US" sz="2000" dirty="0"/>
              <a:t>LITERS</a:t>
            </a:r>
          </a:p>
          <a:p>
            <a:pPr algn="ctr" eaLnBrk="0" hangingPunct="0"/>
            <a:r>
              <a:rPr lang="en-US" sz="2000" dirty="0"/>
              <a:t>OF </a:t>
            </a:r>
            <a:r>
              <a:rPr lang="en-US" sz="2000" dirty="0" smtClean="0"/>
              <a:t>GAS</a:t>
            </a:r>
            <a:endParaRPr lang="en-US" sz="2000" dirty="0"/>
          </a:p>
        </p:txBody>
      </p:sp>
      <p:grpSp>
        <p:nvGrpSpPr>
          <p:cNvPr id="75788" name="Group 15"/>
          <p:cNvGrpSpPr>
            <a:grpSpLocks/>
          </p:cNvGrpSpPr>
          <p:nvPr/>
        </p:nvGrpSpPr>
        <p:grpSpPr bwMode="auto">
          <a:xfrm rot="-5400000">
            <a:off x="3877469" y="2480469"/>
            <a:ext cx="792162" cy="685800"/>
            <a:chOff x="1008" y="2840"/>
            <a:chExt cx="1056" cy="428"/>
          </a:xfrm>
        </p:grpSpPr>
        <p:sp>
          <p:nvSpPr>
            <p:cNvPr id="75797" name="Line 16"/>
            <p:cNvSpPr>
              <a:spLocks noChangeShapeType="1"/>
            </p:cNvSpPr>
            <p:nvPr/>
          </p:nvSpPr>
          <p:spPr bwMode="auto">
            <a:xfrm>
              <a:off x="1008" y="2840"/>
              <a:ext cx="1055" cy="1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 type="none" w="sm" len="sm"/>
              <a:tailEnd type="triangle" w="lg" len="lg"/>
            </a:ln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75798" name="Line 17"/>
            <p:cNvSpPr>
              <a:spLocks noChangeShapeType="1"/>
            </p:cNvSpPr>
            <p:nvPr/>
          </p:nvSpPr>
          <p:spPr bwMode="auto">
            <a:xfrm>
              <a:off x="1009" y="3267"/>
              <a:ext cx="1055" cy="1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 type="triangle" w="lg" len="lg"/>
              <a:tailEnd type="none" w="sm" len="sm"/>
            </a:ln>
          </p:spPr>
          <p:txBody>
            <a:bodyPr lIns="12700" tIns="12700" rIns="12700" bIns="12700"/>
            <a:lstStyle/>
            <a:p>
              <a:endParaRPr lang="en-US"/>
            </a:p>
          </p:txBody>
        </p:sp>
      </p:grpSp>
      <p:grpSp>
        <p:nvGrpSpPr>
          <p:cNvPr id="75789" name="Group 18"/>
          <p:cNvGrpSpPr>
            <a:grpSpLocks/>
          </p:cNvGrpSpPr>
          <p:nvPr/>
        </p:nvGrpSpPr>
        <p:grpSpPr bwMode="auto">
          <a:xfrm rot="-5400000">
            <a:off x="3876675" y="4700588"/>
            <a:ext cx="793750" cy="685800"/>
            <a:chOff x="1008" y="2840"/>
            <a:chExt cx="1056" cy="428"/>
          </a:xfrm>
        </p:grpSpPr>
        <p:sp>
          <p:nvSpPr>
            <p:cNvPr id="75795" name="Line 19"/>
            <p:cNvSpPr>
              <a:spLocks noChangeShapeType="1"/>
            </p:cNvSpPr>
            <p:nvPr/>
          </p:nvSpPr>
          <p:spPr bwMode="auto">
            <a:xfrm>
              <a:off x="1008" y="2840"/>
              <a:ext cx="1055" cy="1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 type="none" w="sm" len="sm"/>
              <a:tailEnd type="triangle" w="lg" len="lg"/>
            </a:ln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75796" name="Line 20"/>
            <p:cNvSpPr>
              <a:spLocks noChangeShapeType="1"/>
            </p:cNvSpPr>
            <p:nvPr/>
          </p:nvSpPr>
          <p:spPr bwMode="auto">
            <a:xfrm>
              <a:off x="1009" y="3267"/>
              <a:ext cx="1055" cy="1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 type="triangle" w="lg" len="lg"/>
              <a:tailEnd type="none" w="sm" len="sm"/>
            </a:ln>
          </p:spPr>
          <p:txBody>
            <a:bodyPr lIns="12700" tIns="12700" rIns="12700" bIns="12700"/>
            <a:lstStyle/>
            <a:p>
              <a:endParaRPr lang="en-US"/>
            </a:p>
          </p:txBody>
        </p:sp>
      </p:grpSp>
      <p:sp>
        <p:nvSpPr>
          <p:cNvPr id="330773" name="Rectangle 21"/>
          <p:cNvSpPr>
            <a:spLocks noChangeArrowheads="1"/>
          </p:cNvSpPr>
          <p:nvPr/>
        </p:nvSpPr>
        <p:spPr bwMode="auto">
          <a:xfrm>
            <a:off x="5033963" y="4838700"/>
            <a:ext cx="31638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eaLnBrk="0" hangingPunct="0"/>
            <a:r>
              <a:rPr lang="en-US" sz="1800" b="1">
                <a:solidFill>
                  <a:srgbClr val="008000"/>
                </a:solidFill>
              </a:rPr>
              <a:t>Molarity</a:t>
            </a:r>
            <a:r>
              <a:rPr lang="en-US" sz="2400" b="1">
                <a:solidFill>
                  <a:srgbClr val="008000"/>
                </a:solidFill>
              </a:rPr>
              <a:t> </a:t>
            </a:r>
            <a:r>
              <a:rPr lang="en-US" sz="1600" b="1" i="1">
                <a:solidFill>
                  <a:srgbClr val="008000"/>
                </a:solidFill>
              </a:rPr>
              <a:t>(mol/L)</a:t>
            </a:r>
            <a:endParaRPr lang="en-US" sz="1600" b="1">
              <a:solidFill>
                <a:srgbClr val="008000"/>
              </a:solidFill>
            </a:endParaRPr>
          </a:p>
        </p:txBody>
      </p:sp>
      <p:sp>
        <p:nvSpPr>
          <p:cNvPr id="75791" name="Rectangle 22"/>
          <p:cNvSpPr>
            <a:spLocks noChangeArrowheads="1"/>
          </p:cNvSpPr>
          <p:nvPr/>
        </p:nvSpPr>
        <p:spPr bwMode="auto">
          <a:xfrm>
            <a:off x="5413375" y="6521450"/>
            <a:ext cx="3730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Courtesy Christy Johannesson www.nisd.net/communicationsarts/pages/chem</a:t>
            </a:r>
          </a:p>
          <a:p>
            <a:endParaRPr lang="en-US" sz="800"/>
          </a:p>
        </p:txBody>
      </p:sp>
      <p:sp>
        <p:nvSpPr>
          <p:cNvPr id="75792" name="Line 23"/>
          <p:cNvSpPr>
            <a:spLocks noChangeShapeType="1"/>
          </p:cNvSpPr>
          <p:nvPr/>
        </p:nvSpPr>
        <p:spPr bwMode="auto">
          <a:xfrm flipH="1">
            <a:off x="1966913" y="4265613"/>
            <a:ext cx="1385887" cy="15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lg"/>
          </a:ln>
        </p:spPr>
        <p:txBody>
          <a:bodyPr lIns="12700" tIns="12700" rIns="12700" bIns="12700"/>
          <a:lstStyle/>
          <a:p>
            <a:endParaRPr lang="en-US"/>
          </a:p>
        </p:txBody>
      </p:sp>
      <p:sp>
        <p:nvSpPr>
          <p:cNvPr id="75793" name="Line 24"/>
          <p:cNvSpPr>
            <a:spLocks noChangeShapeType="1"/>
          </p:cNvSpPr>
          <p:nvPr/>
        </p:nvSpPr>
        <p:spPr bwMode="auto">
          <a:xfrm>
            <a:off x="5243513" y="3427413"/>
            <a:ext cx="1385887" cy="15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triangle" w="lg" len="lg"/>
          </a:ln>
        </p:spPr>
        <p:txBody>
          <a:bodyPr lIns="12700" tIns="12700" rIns="12700" bIns="12700"/>
          <a:lstStyle/>
          <a:p>
            <a:endParaRPr lang="en-US"/>
          </a:p>
        </p:txBody>
      </p:sp>
      <p:sp>
        <p:nvSpPr>
          <p:cNvPr id="75794" name="Line 25"/>
          <p:cNvSpPr>
            <a:spLocks noChangeShapeType="1"/>
          </p:cNvSpPr>
          <p:nvPr/>
        </p:nvSpPr>
        <p:spPr bwMode="auto">
          <a:xfrm flipH="1">
            <a:off x="5181600" y="4265613"/>
            <a:ext cx="1385888" cy="15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triangle" w="lg" len="lg"/>
          </a:ln>
        </p:spPr>
        <p:txBody>
          <a:bodyPr lIns="12700" tIns="12700" rIns="12700" bIns="12700"/>
          <a:lstStyle/>
          <a:p>
            <a:endParaRPr lang="en-US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6673850" y="569913"/>
            <a:ext cx="2012950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r>
              <a:rPr lang="en-US" sz="1800" b="1" dirty="0" smtClean="0">
                <a:solidFill>
                  <a:schemeClr val="accent2"/>
                </a:solidFill>
              </a:rPr>
              <a:t>@ standard temperature and pressure</a:t>
            </a:r>
            <a:endParaRPr 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18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autoUpdateAnimBg="0"/>
      <p:bldP spid="330756" grpId="0" autoUpdateAnimBg="0"/>
      <p:bldP spid="330765" grpId="0" autoUpdateAnimBg="0"/>
      <p:bldP spid="330773" grpId="0" autoUpdateAnimBg="0"/>
      <p:bldP spid="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Stoich</a:t>
            </a:r>
            <a:r>
              <a:rPr lang="en-US" dirty="0" smtClean="0"/>
              <a:t> (</a:t>
            </a:r>
            <a:r>
              <a:rPr lang="en-US" dirty="0" err="1" smtClean="0"/>
              <a:t>mol-mol</a:t>
            </a:r>
            <a:r>
              <a:rPr lang="en-US" dirty="0" smtClean="0"/>
              <a:t>)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67773"/>
            <a:ext cx="78304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N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+ 3H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 </a:t>
            </a:r>
            <a:r>
              <a:rPr lang="en-US" sz="3000" dirty="0" smtClean="0">
                <a:sym typeface="Wingdings"/>
              </a:rPr>
              <a:t> 2NH</a:t>
            </a:r>
            <a:r>
              <a:rPr lang="en-US" sz="3000" baseline="-25000" dirty="0" smtClean="0">
                <a:sym typeface="Wingdings"/>
              </a:rPr>
              <a:t>3</a:t>
            </a:r>
          </a:p>
          <a:p>
            <a:endParaRPr lang="en-US" sz="3000" dirty="0">
              <a:sym typeface="Wingdings"/>
            </a:endParaRPr>
          </a:p>
          <a:p>
            <a:pPr marL="342900" indent="-342900">
              <a:buAutoNum type="arabicPeriod"/>
            </a:pPr>
            <a:r>
              <a:rPr lang="en-US" sz="3000" dirty="0" smtClean="0">
                <a:sym typeface="Wingdings"/>
              </a:rPr>
              <a:t>How many moles of ammonia are formed from 8.0 moles of nitrogen?</a:t>
            </a:r>
          </a:p>
          <a:p>
            <a:endParaRPr lang="en-US" sz="3000" dirty="0" smtClean="0">
              <a:sym typeface="Wingdings"/>
            </a:endParaRPr>
          </a:p>
          <a:p>
            <a:pPr marL="342900" indent="-342900">
              <a:buAutoNum type="arabicPeriod"/>
            </a:pPr>
            <a:endParaRPr lang="en-US" sz="3000" dirty="0">
              <a:sym typeface="Wingdings"/>
            </a:endParaRPr>
          </a:p>
          <a:p>
            <a:endParaRPr lang="en-US" sz="3000" dirty="0">
              <a:sym typeface="Wingdings"/>
            </a:endParaRPr>
          </a:p>
          <a:p>
            <a:pPr marL="342900" indent="-342900">
              <a:buAutoNum type="arabicPeriod"/>
            </a:pPr>
            <a:r>
              <a:rPr lang="en-US" sz="3000" dirty="0" smtClean="0">
                <a:sym typeface="Wingdings"/>
              </a:rPr>
              <a:t>If 10.0 moles of ammonia are formed, how many moles of hydrogen were used up?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9459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Stoich</a:t>
            </a:r>
            <a:r>
              <a:rPr lang="en-US" dirty="0" smtClean="0"/>
              <a:t> (</a:t>
            </a:r>
            <a:r>
              <a:rPr lang="en-US" dirty="0" err="1" smtClean="0"/>
              <a:t>mol-mol</a:t>
            </a:r>
            <a:r>
              <a:rPr lang="en-US" dirty="0" smtClean="0"/>
              <a:t>) Examples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7471" y="1207003"/>
            <a:ext cx="83693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4Al + 3O2 </a:t>
            </a:r>
            <a:r>
              <a:rPr lang="en-US" sz="3000" dirty="0" smtClean="0">
                <a:sym typeface="Wingdings"/>
              </a:rPr>
              <a:t> 2Al2O3</a:t>
            </a:r>
          </a:p>
          <a:p>
            <a:endParaRPr lang="en-US" sz="3000" dirty="0">
              <a:sym typeface="Wingdings"/>
            </a:endParaRPr>
          </a:p>
          <a:p>
            <a:r>
              <a:rPr lang="en-US" sz="3000" dirty="0" smtClean="0">
                <a:sym typeface="Wingdings"/>
              </a:rPr>
              <a:t>3. How many moles of aluminum react with 0.25 moles of oxygen?</a:t>
            </a:r>
            <a:endParaRPr lang="en-US" sz="3000" dirty="0">
              <a:sym typeface="Wingdings"/>
            </a:endParaRPr>
          </a:p>
          <a:p>
            <a:endParaRPr lang="en-US" sz="3000" dirty="0" smtClean="0">
              <a:sym typeface="Wingdings"/>
            </a:endParaRPr>
          </a:p>
          <a:p>
            <a:endParaRPr lang="en-US" sz="3000" dirty="0">
              <a:sym typeface="Wingdings"/>
            </a:endParaRPr>
          </a:p>
          <a:p>
            <a:endParaRPr lang="en-US" sz="3000" dirty="0" smtClean="0">
              <a:sym typeface="Wingdings"/>
            </a:endParaRPr>
          </a:p>
          <a:p>
            <a:r>
              <a:rPr lang="en-US" sz="3000" dirty="0" smtClean="0">
                <a:sym typeface="Wingdings"/>
              </a:rPr>
              <a:t>4. How many moles of aluminum oxide are produced from 0.58 moles of Al?</a:t>
            </a:r>
            <a:endParaRPr lang="en-US" sz="30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778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2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WS 2 – Part 2 – </a:t>
            </a:r>
            <a:br>
              <a:rPr lang="en-US" dirty="0" smtClean="0"/>
            </a:br>
            <a:r>
              <a:rPr lang="en-US" dirty="0" err="1" smtClean="0"/>
              <a:t>Stoich</a:t>
            </a:r>
            <a:r>
              <a:rPr lang="en-US" dirty="0" smtClean="0"/>
              <a:t> (g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mol</a:t>
            </a:r>
            <a:r>
              <a:rPr lang="en-US" dirty="0" smtClean="0">
                <a:sym typeface="Wingdings"/>
              </a:rPr>
              <a:t>) &amp; (</a:t>
            </a:r>
            <a:r>
              <a:rPr lang="en-US" dirty="0" err="1" smtClean="0">
                <a:sym typeface="Wingdings"/>
              </a:rPr>
              <a:t>mol</a:t>
            </a:r>
            <a:r>
              <a:rPr lang="en-US" dirty="0" smtClean="0">
                <a:sym typeface="Wingdings"/>
              </a:rPr>
              <a:t>  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following: N</a:t>
            </a:r>
            <a:r>
              <a:rPr lang="en-US" baseline="-25000" dirty="0" smtClean="0"/>
              <a:t>2</a:t>
            </a:r>
            <a:r>
              <a:rPr lang="en-US" dirty="0" smtClean="0"/>
              <a:t> + 3H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2NH</a:t>
            </a:r>
            <a:r>
              <a:rPr lang="en-US" baseline="-25000" dirty="0" smtClean="0">
                <a:sym typeface="Wingdings"/>
              </a:rPr>
              <a:t>3</a:t>
            </a:r>
          </a:p>
          <a:p>
            <a:pPr marL="0" indent="0">
              <a:buNone/>
            </a:pPr>
            <a:endParaRPr lang="en-US" baseline="-25000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a. How many moles of ammonia are formed from 50.0 g of N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9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3103</TotalTime>
  <Words>1012</Words>
  <Application>Microsoft Macintosh PowerPoint</Application>
  <PresentationFormat>On-screen Show (4:3)</PresentationFormat>
  <Paragraphs>178</Paragraphs>
  <Slides>24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Clip</vt:lpstr>
      <vt:lpstr>Stoichiometry</vt:lpstr>
      <vt:lpstr>Proportional Relationships</vt:lpstr>
      <vt:lpstr>Proportional Relationships</vt:lpstr>
      <vt:lpstr>Stoichiometry Steps (mol  mol)</vt:lpstr>
      <vt:lpstr>Conversions at STP</vt:lpstr>
      <vt:lpstr>Stoich (mol-mol) Example</vt:lpstr>
      <vt:lpstr>Stoich (mol-mol) Examples</vt:lpstr>
      <vt:lpstr>Practice WS 1</vt:lpstr>
      <vt:lpstr>WS 2 – Part 2 –  Stoich (g  mol) &amp; (mol  g)</vt:lpstr>
      <vt:lpstr>WS 2 – Part 2 –  Stoich (g  mol) &amp; (mol  g)</vt:lpstr>
      <vt:lpstr>Stoichiometry Steps (g  g)</vt:lpstr>
      <vt:lpstr>Example Problem:</vt:lpstr>
      <vt:lpstr>Stoichiometry Problems</vt:lpstr>
      <vt:lpstr>PowerPoint Presentation</vt:lpstr>
      <vt:lpstr>PowerPoint Presentation</vt:lpstr>
      <vt:lpstr>Practice WS 4</vt:lpstr>
      <vt:lpstr>Stoich with Molarity</vt:lpstr>
      <vt:lpstr>2Al + 6HCl  3H2 + 2AlCl3</vt:lpstr>
      <vt:lpstr>2Al + 6HCl  3H2 + 2AlCl3</vt:lpstr>
      <vt:lpstr>2Al + 6HCl  3H2 + 2AlCl3</vt:lpstr>
      <vt:lpstr>Limiting Reagents</vt:lpstr>
      <vt:lpstr>Finding the LR and Excess</vt:lpstr>
      <vt:lpstr>% Yield</vt:lpstr>
      <vt:lpstr>Practice with WS 11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Scott</dc:creator>
  <cp:lastModifiedBy>Brittany Scott</cp:lastModifiedBy>
  <cp:revision>20</cp:revision>
  <dcterms:created xsi:type="dcterms:W3CDTF">2016-01-16T18:07:03Z</dcterms:created>
  <dcterms:modified xsi:type="dcterms:W3CDTF">2016-04-07T01:25:47Z</dcterms:modified>
</cp:coreProperties>
</file>